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  <p:sldMasterId id="2147483669" r:id="rId4"/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6858000" cx="9144000"/>
  <p:notesSz cx="6858000" cy="9144000"/>
  <p:embeddedFontLst>
    <p:embeddedFont>
      <p:font typeface="Open Sans SemiBold"/>
      <p:regular r:id="rId45"/>
      <p:bold r:id="rId46"/>
      <p:italic r:id="rId47"/>
      <p:boldItalic r:id="rId48"/>
    </p:embeddedFont>
    <p:embeddedFont>
      <p:font typeface="Open Sans ExtraBold"/>
      <p:bold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OpenSansSemiBold-bold.fntdata"/><Relationship Id="rId45" Type="http://schemas.openxmlformats.org/officeDocument/2006/relationships/font" Target="fonts/OpenSa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OpenSansSemiBold-boldItalic.fntdata"/><Relationship Id="rId47" Type="http://schemas.openxmlformats.org/officeDocument/2006/relationships/font" Target="fonts/OpenSansSemiBold-italic.fntdata"/><Relationship Id="rId49" Type="http://schemas.openxmlformats.org/officeDocument/2006/relationships/font" Target="fonts/OpenSansExtraBold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OpenSansExtraBold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55" Type="http://schemas.openxmlformats.org/officeDocument/2006/relationships/font" Target="fonts/OpenSans-regular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6.xml"/><Relationship Id="rId57" Type="http://schemas.openxmlformats.org/officeDocument/2006/relationships/font" Target="fonts/OpenSans-italic.fntdata"/><Relationship Id="rId12" Type="http://schemas.openxmlformats.org/officeDocument/2006/relationships/slide" Target="slides/slide5.xml"/><Relationship Id="rId56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a626c907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a626c9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a626c907_2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3a626c90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moves to twilio.com/console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a626c907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a626c9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a626c907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a626c9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a626c907_2_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a626c907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a626c907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a626c90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a626c907_2_1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3a626c907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a626c907_2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a626c907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cc758e64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cc758e6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a626c907_2_1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a626c907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17444f775_0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17444f7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attendees we are going to check them in for the event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Once attendees check in, they will receive an email with the items listed on the slide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Attendees must check-in to get credit for attending this event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Confirm that everyone has checked in by asking participants to give you a signal when they receive the email.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a626c907_2_1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a626c907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a951b7fad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a951b7f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20b87e054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20b87e05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3ad4e91e2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3ad4e91e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3ad4e91e2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3ad4e91e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3ad4e91e2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3ad4e91e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3ad4e91e2_1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3ad4e91e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3ad4e91e2_1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3ad4e91e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20b87e054_0_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20b87e05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a626c907_2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a626c907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145680d1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145680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Major League Hacking (MLH) events are meant to bring hackers together so they can learn, build, and share.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 participants a brief overview of Major League Hacking (MLH).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participants they can learn more at http://mlh.io/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 Talking Points: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Through Localhost MLH is rethinking technology education to reflect how hackers actually learn and how fast the industry moves.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Here’s some quick facts about MLH: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year, MLH supports over 65,000 hackers around the world at events they facilitate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Those students create more than 12,000 amazing projects together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MLH is a global organization that empowers hackers in more than 400 cities and growing every 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20b87e054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20b87e0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3ad4e91e2_1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3ad4e91e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0b87e054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0b87e0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20b87e054_0_1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20b87e05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20b87e054_0_1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20b87e05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20b87e054_0_1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20b87e05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20b87e054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20b87e05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20b87e054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20b87e05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145680d1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145680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to participants what they will learn today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 is a core part of being a hacker and today they are going to learn something new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participants excited about the experience.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7ca230bb_2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d7ca230b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20b87e054_0_2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20b87e05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3ad4e91e2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3ad4e91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a626c90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a626c9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Notes: this is a US number and will cost a fee for outside the US. For example, network rates are about 10p per text message from a UK-based number.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a626c907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a626c9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" name="Google Shape;8;p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" name="Google Shape;9;p2"/>
          <p:cNvSpPr txBox="1"/>
          <p:nvPr/>
        </p:nvSpPr>
        <p:spPr>
          <a:xfrm>
            <a:off x="3993776" y="91900"/>
            <a:ext cx="50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101: Send Your First SMS Messages &amp; Phone Calls 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3;p2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4" name="Google Shape;14;p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2" name="Google Shape;92;p1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" name="Google Shape;9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TwilioQuest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" name="Google Shape;95;p14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4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99" name="Google Shape;99;p1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900875" y="647750"/>
            <a:ext cx="7340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106" name="Google Shape;106;p15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107" name="Google Shape;10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5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3716575" y="91900"/>
            <a:ext cx="537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101: Send Your First SMS Messages &amp; Phone Calls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" name="Google Shape;11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543375" y="2048950"/>
            <a:ext cx="40551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 are Ada &amp; SPARK?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Intro to SPARK Ada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Setup your Environment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Let’s Build a Stack!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 rotWithShape="1">
          <a:blip r:embed="rId2">
            <a:alphaModFix/>
          </a:blip>
          <a:srcRect b="1938" l="14405" r="4707" t="7036"/>
          <a:stretch/>
        </p:blipFill>
        <p:spPr>
          <a:xfrm>
            <a:off x="0" y="0"/>
            <a:ext cx="9144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986238" y="2796643"/>
            <a:ext cx="71715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 sz="4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3863100" y="2242466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2" name="Google Shape;132;p20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211455" cy="259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883555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" name="Google Shape;141;p21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3" name="Google Shape;143;p21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211455" cy="259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883555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2521950" y="2154150"/>
            <a:ext cx="41001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Technical Interview Tips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Demonstration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Practice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3" name="Google Shape;153;p2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211455" cy="259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883555" cy="33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2">
            <a:alphaModFix/>
          </a:blip>
          <a:srcRect b="0" l="7120" r="3991" t="0"/>
          <a:stretch/>
        </p:blipFill>
        <p:spPr>
          <a:xfrm>
            <a:off x="0" y="0"/>
            <a:ext cx="9144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53535">
              <a:alpha val="7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129150" y="2420450"/>
            <a:ext cx="88857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Hack the Technical Interview: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 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Citrix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3624349" y="1268879"/>
            <a:ext cx="418200" cy="4182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" name="Google Shape;164;p23"/>
          <p:cNvSpPr/>
          <p:nvPr/>
        </p:nvSpPr>
        <p:spPr>
          <a:xfrm rot="5400000">
            <a:off x="4317150" y="873919"/>
            <a:ext cx="509700" cy="15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15" y="4415527"/>
            <a:ext cx="2126675" cy="45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3778800" y="14122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7" name="Google Shape;167;p23"/>
          <p:cNvCxnSpPr/>
          <p:nvPr/>
        </p:nvCxnSpPr>
        <p:spPr>
          <a:xfrm>
            <a:off x="2849400" y="4123625"/>
            <a:ext cx="34452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" name="Google Shape;17;p3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3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;p3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5" name="Google Shape;25;p3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3993776" y="91900"/>
            <a:ext cx="50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101: Send Your First SMS Messages &amp; Phone Calls 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" name="Google Shape;29;p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32;p4"/>
          <p:cNvSpPr txBox="1"/>
          <p:nvPr/>
        </p:nvSpPr>
        <p:spPr>
          <a:xfrm>
            <a:off x="3223800" y="2032950"/>
            <a:ext cx="2696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What's Twilio?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Register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TwilioQuest!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Celebration!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" name="Google Shape;33;p4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4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7" name="Google Shape;37;p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38" name="Google Shape;38;p4"/>
          <p:cNvSpPr txBox="1"/>
          <p:nvPr/>
        </p:nvSpPr>
        <p:spPr>
          <a:xfrm>
            <a:off x="3993776" y="91900"/>
            <a:ext cx="50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101: Send Your First SMS Messages &amp; Phone Calls 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20896" r="20896" t="0"/>
          <a:stretch/>
        </p:blipFill>
        <p:spPr>
          <a:xfrm>
            <a:off x="-28794" y="0"/>
            <a:ext cx="920159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5"/>
          <p:cNvGrpSpPr/>
          <p:nvPr/>
        </p:nvGrpSpPr>
        <p:grpSpPr>
          <a:xfrm>
            <a:off x="152400" y="91863"/>
            <a:ext cx="2306250" cy="345688"/>
            <a:chOff x="152400" y="91863"/>
            <a:chExt cx="2306250" cy="345688"/>
          </a:xfrm>
        </p:grpSpPr>
        <p:pic>
          <p:nvPicPr>
            <p:cNvPr id="43" name="Google Shape;4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1297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45;p5"/>
            <p:cNvSpPr txBox="1"/>
            <p:nvPr/>
          </p:nvSpPr>
          <p:spPr>
            <a:xfrm>
              <a:off x="1798725" y="136013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" name="Google Shape;46;p5"/>
          <p:cNvSpPr/>
          <p:nvPr/>
        </p:nvSpPr>
        <p:spPr>
          <a:xfrm>
            <a:off x="3623499" y="1649879"/>
            <a:ext cx="418200" cy="4182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" name="Google Shape;47;p5"/>
          <p:cNvSpPr txBox="1"/>
          <p:nvPr/>
        </p:nvSpPr>
        <p:spPr>
          <a:xfrm>
            <a:off x="3778736" y="17932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" name="Google Shape;53;p8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8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56" name="Google Shape;5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8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9" name="Google Shape;59;p8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3716575" y="91900"/>
            <a:ext cx="537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101: Send Your First SMS Messages &amp; Phone Calls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" name="Google Shape;63;p9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type="title"/>
          </p:nvPr>
        </p:nvSpPr>
        <p:spPr>
          <a:xfrm>
            <a:off x="900875" y="647750"/>
            <a:ext cx="7340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9"/>
          <p:cNvSpPr txBox="1"/>
          <p:nvPr/>
        </p:nvSpPr>
        <p:spPr>
          <a:xfrm>
            <a:off x="3716575" y="91900"/>
            <a:ext cx="537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Twilio 101: Send Your First SMS Messages &amp; Phone Calls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" name="Google Shape;68;p9"/>
          <p:cNvGrpSpPr/>
          <p:nvPr/>
        </p:nvGrpSpPr>
        <p:grpSpPr>
          <a:xfrm>
            <a:off x="152400" y="91863"/>
            <a:ext cx="2313300" cy="345688"/>
            <a:chOff x="152400" y="91863"/>
            <a:chExt cx="2313300" cy="345688"/>
          </a:xfrm>
        </p:grpSpPr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91875"/>
              <a:ext cx="1615275" cy="3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0025" y="91863"/>
              <a:ext cx="345675" cy="34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9"/>
            <p:cNvSpPr txBox="1"/>
            <p:nvPr/>
          </p:nvSpPr>
          <p:spPr>
            <a:xfrm>
              <a:off x="1802250" y="135988"/>
              <a:ext cx="2832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+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2" name="Google Shape;72;p9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" name="Google Shape;75;p10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" name="Google Shape;7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0"/>
          <p:cNvSpPr txBox="1"/>
          <p:nvPr/>
        </p:nvSpPr>
        <p:spPr>
          <a:xfrm>
            <a:off x="2543375" y="2048950"/>
            <a:ext cx="40551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 are Ada &amp; SPARK?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Intro to SPARK Ada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Setup your Environment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Let’s Build a Stack!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0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 b="1938" l="14405" r="4707" t="7036"/>
          <a:stretch/>
        </p:blipFill>
        <p:spPr>
          <a:xfrm>
            <a:off x="0" y="0"/>
            <a:ext cx="9144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/>
        </p:nvSpPr>
        <p:spPr>
          <a:xfrm>
            <a:off x="986238" y="2796643"/>
            <a:ext cx="71715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 sz="4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3863100" y="2242466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8354450" y="6524500"/>
            <a:ext cx="675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v.0.0.1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happened when you called?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293775" y="1827175"/>
            <a:ext cx="86319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sent an SMS to a Twilio phone number.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Twilio received the call and called a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Webhook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reply to it.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Webhook request triggered a function call from our live Glitch app.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function wrote a response (the music file) and sent it back to the Twilio server, who played it to you!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1" name="Google Shape;251;p34"/>
          <p:cNvGrpSpPr/>
          <p:nvPr/>
        </p:nvGrpSpPr>
        <p:grpSpPr>
          <a:xfrm>
            <a:off x="1193363" y="5246969"/>
            <a:ext cx="6832736" cy="1221464"/>
            <a:chOff x="878217" y="3492685"/>
            <a:chExt cx="4195208" cy="936274"/>
          </a:xfrm>
        </p:grpSpPr>
        <p:grpSp>
          <p:nvGrpSpPr>
            <p:cNvPr id="252" name="Google Shape;252;p34"/>
            <p:cNvGrpSpPr/>
            <p:nvPr/>
          </p:nvGrpSpPr>
          <p:grpSpPr>
            <a:xfrm>
              <a:off x="878217" y="3747960"/>
              <a:ext cx="4195208" cy="681000"/>
              <a:chOff x="1087007" y="126360"/>
              <a:chExt cx="5525100" cy="681000"/>
            </a:xfrm>
          </p:grpSpPr>
          <p:sp>
            <p:nvSpPr>
              <p:cNvPr id="253" name="Google Shape;253;p34"/>
              <p:cNvSpPr/>
              <p:nvPr/>
            </p:nvSpPr>
            <p:spPr>
              <a:xfrm>
                <a:off x="1087007" y="126360"/>
                <a:ext cx="5525100" cy="681000"/>
              </a:xfrm>
              <a:prstGeom prst="rect">
                <a:avLst/>
              </a:prstGeom>
              <a:solidFill>
                <a:srgbClr val="5EA5E5"/>
              </a:solidFill>
              <a:ln cap="flat" cmpd="sng" w="25400">
                <a:solidFill>
                  <a:srgbClr val="35353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5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4" name="Google Shape;254;p34"/>
              <p:cNvSpPr txBox="1"/>
              <p:nvPr/>
            </p:nvSpPr>
            <p:spPr>
              <a:xfrm>
                <a:off x="1166980" y="208380"/>
                <a:ext cx="5367000" cy="49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0800" lIns="50800" spcFirstLastPara="1" rIns="50800" wrap="square" tIns="50800">
                <a:no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Webhook</a:t>
                </a:r>
                <a:r>
                  <a:rPr b="1" lang="en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A 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URL that is 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triggered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when the Twilio number receives an SMS or call. It links to our application to write a response.</a:t>
                </a:r>
                <a:endPara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55" name="Google Shape;255;p34"/>
            <p:cNvSpPr/>
            <p:nvPr/>
          </p:nvSpPr>
          <p:spPr>
            <a:xfrm>
              <a:off x="878222" y="3492685"/>
              <a:ext cx="4195200" cy="2553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b="1" i="0" u="none" cap="none" strike="noStrik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6" name="Google Shape;256;p34"/>
          <p:cNvSpPr/>
          <p:nvPr/>
        </p:nvSpPr>
        <p:spPr>
          <a:xfrm>
            <a:off x="220813" y="1592748"/>
            <a:ext cx="501300" cy="5013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2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220813" y="2376698"/>
            <a:ext cx="501300" cy="5013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2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220813" y="3205786"/>
            <a:ext cx="501300" cy="5013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2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220813" y="3996623"/>
            <a:ext cx="501300" cy="5013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 sz="22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 rot="-725090">
            <a:off x="1468423" y="1555935"/>
            <a:ext cx="2444353" cy="2317303"/>
            <a:chOff x="735205" y="1777965"/>
            <a:chExt cx="3787928" cy="3730667"/>
          </a:xfrm>
        </p:grpSpPr>
        <p:pic>
          <p:nvPicPr>
            <p:cNvPr id="265" name="Google Shape;26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133865">
              <a:off x="1377390" y="2049770"/>
              <a:ext cx="2873928" cy="2873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805851">
              <a:off x="960918" y="2408992"/>
              <a:ext cx="2873928" cy="28739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35"/>
          <p:cNvGrpSpPr/>
          <p:nvPr/>
        </p:nvGrpSpPr>
        <p:grpSpPr>
          <a:xfrm>
            <a:off x="3115425" y="2581589"/>
            <a:ext cx="2630287" cy="2580586"/>
            <a:chOff x="5464975" y="1905402"/>
            <a:chExt cx="2630287" cy="2580586"/>
          </a:xfrm>
        </p:grpSpPr>
        <p:pic>
          <p:nvPicPr>
            <p:cNvPr id="268" name="Google Shape;268;p35"/>
            <p:cNvPicPr preferRelativeResize="0"/>
            <p:nvPr/>
          </p:nvPicPr>
          <p:blipFill rotWithShape="1">
            <a:blip r:embed="rId4">
              <a:alphaModFix/>
            </a:blip>
            <a:srcRect b="0" l="-3290" r="3289" t="0"/>
            <a:stretch/>
          </p:blipFill>
          <p:spPr>
            <a:xfrm>
              <a:off x="5464975" y="1905402"/>
              <a:ext cx="2314500" cy="231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35"/>
            <p:cNvSpPr txBox="1"/>
            <p:nvPr/>
          </p:nvSpPr>
          <p:spPr>
            <a:xfrm>
              <a:off x="5903463" y="3641788"/>
              <a:ext cx="2191800" cy="8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Twilio Account</a:t>
              </a:r>
              <a:endParaRPr sz="1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70" name="Google Shape;2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600" y="1114775"/>
            <a:ext cx="1087224" cy="108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35"/>
          <p:cNvGrpSpPr/>
          <p:nvPr/>
        </p:nvGrpSpPr>
        <p:grpSpPr>
          <a:xfrm>
            <a:off x="1768738" y="1118225"/>
            <a:ext cx="2773638" cy="809400"/>
            <a:chOff x="-1612175" y="2416650"/>
            <a:chExt cx="2773638" cy="809400"/>
          </a:xfrm>
        </p:grpSpPr>
        <p:sp>
          <p:nvSpPr>
            <p:cNvPr id="272" name="Google Shape;272;p35"/>
            <p:cNvSpPr/>
            <p:nvPr/>
          </p:nvSpPr>
          <p:spPr>
            <a:xfrm>
              <a:off x="-1612175" y="2492848"/>
              <a:ext cx="501300" cy="5013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273" name="Google Shape;273;p35"/>
            <p:cNvSpPr txBox="1"/>
            <p:nvPr/>
          </p:nvSpPr>
          <p:spPr>
            <a:xfrm>
              <a:off x="-1081937" y="2416650"/>
              <a:ext cx="2243400" cy="8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User sends SMS to Twilio number</a:t>
              </a:r>
              <a:endParaRPr sz="1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74" name="Google Shape;274;p35"/>
          <p:cNvSpPr/>
          <p:nvPr/>
        </p:nvSpPr>
        <p:spPr>
          <a:xfrm>
            <a:off x="673900" y="3456398"/>
            <a:ext cx="501300" cy="5013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 sz="22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275" name="Google Shape;275;p35"/>
          <p:cNvGrpSpPr/>
          <p:nvPr/>
        </p:nvGrpSpPr>
        <p:grpSpPr>
          <a:xfrm>
            <a:off x="5941025" y="2457325"/>
            <a:ext cx="2813850" cy="1239000"/>
            <a:chOff x="5728275" y="4882800"/>
            <a:chExt cx="2813850" cy="1239000"/>
          </a:xfrm>
        </p:grpSpPr>
        <p:sp>
          <p:nvSpPr>
            <p:cNvPr id="276" name="Google Shape;276;p35"/>
            <p:cNvSpPr/>
            <p:nvPr/>
          </p:nvSpPr>
          <p:spPr>
            <a:xfrm>
              <a:off x="5728275" y="5339423"/>
              <a:ext cx="501300" cy="5013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277" name="Google Shape;277;p35"/>
            <p:cNvSpPr txBox="1"/>
            <p:nvPr/>
          </p:nvSpPr>
          <p:spPr>
            <a:xfrm>
              <a:off x="6274425" y="4882800"/>
              <a:ext cx="2267700" cy="12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Twilio sends a request for a response to the live Glitch app through the Webhook URL</a:t>
              </a:r>
              <a:endParaRPr sz="1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8" name="Google Shape;278;p35"/>
          <p:cNvGrpSpPr/>
          <p:nvPr/>
        </p:nvGrpSpPr>
        <p:grpSpPr>
          <a:xfrm>
            <a:off x="4558825" y="5162175"/>
            <a:ext cx="2042050" cy="835836"/>
            <a:chOff x="6906450" y="917250"/>
            <a:chExt cx="2042050" cy="835836"/>
          </a:xfrm>
        </p:grpSpPr>
        <p:sp>
          <p:nvSpPr>
            <p:cNvPr id="279" name="Google Shape;279;p35"/>
            <p:cNvSpPr/>
            <p:nvPr/>
          </p:nvSpPr>
          <p:spPr>
            <a:xfrm>
              <a:off x="6906450" y="1251786"/>
              <a:ext cx="501300" cy="5013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2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280" name="Google Shape;280;p35"/>
            <p:cNvSpPr txBox="1"/>
            <p:nvPr/>
          </p:nvSpPr>
          <p:spPr>
            <a:xfrm>
              <a:off x="7485100" y="917250"/>
              <a:ext cx="1463400" cy="8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pen Sans"/>
                  <a:ea typeface="Open Sans"/>
                  <a:cs typeface="Open Sans"/>
                  <a:sym typeface="Open Sans"/>
                </a:rPr>
                <a:t>Our app writes the response to the call</a:t>
              </a:r>
              <a:endParaRPr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35"/>
          <p:cNvSpPr txBox="1"/>
          <p:nvPr/>
        </p:nvSpPr>
        <p:spPr>
          <a:xfrm>
            <a:off x="1244773" y="3302350"/>
            <a:ext cx="1669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Twilio plays the response back to us!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2" name="Google Shape;282;p35"/>
          <p:cNvGrpSpPr/>
          <p:nvPr/>
        </p:nvGrpSpPr>
        <p:grpSpPr>
          <a:xfrm>
            <a:off x="6960986" y="4816010"/>
            <a:ext cx="2041992" cy="2041992"/>
            <a:chOff x="8979453" y="666671"/>
            <a:chExt cx="1874763" cy="1874763"/>
          </a:xfrm>
        </p:grpSpPr>
        <p:pic>
          <p:nvPicPr>
            <p:cNvPr id="283" name="Google Shape;283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79453" y="666671"/>
              <a:ext cx="1874763" cy="187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712500" y="1207675"/>
              <a:ext cx="501300" cy="50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35"/>
          <p:cNvGrpSpPr/>
          <p:nvPr/>
        </p:nvGrpSpPr>
        <p:grpSpPr>
          <a:xfrm rot="-725090">
            <a:off x="5013348" y="3203960"/>
            <a:ext cx="2444353" cy="2317303"/>
            <a:chOff x="735205" y="1777965"/>
            <a:chExt cx="3787928" cy="3730667"/>
          </a:xfrm>
        </p:grpSpPr>
        <p:pic>
          <p:nvPicPr>
            <p:cNvPr id="286" name="Google Shape;28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133865">
              <a:off x="1377390" y="2049770"/>
              <a:ext cx="2873928" cy="2873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805851">
              <a:off x="960918" y="2408992"/>
              <a:ext cx="2873928" cy="28739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/>
        </p:nvSpPr>
        <p:spPr>
          <a:xfrm>
            <a:off x="697200" y="1531738"/>
            <a:ext cx="77496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tools are involved in making this?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741888" y="3826075"/>
            <a:ext cx="35877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Twilio</a:t>
            </a:r>
            <a:endParaRPr b="1" sz="20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Twilio allows us to create SMS and Voice apps. You send a text and it starts running an app behind the scenes.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4814413" y="3826075"/>
            <a:ext cx="35877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Glitch</a:t>
            </a:r>
            <a:endParaRPr b="1" sz="20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Glitch lets you code right in the browser and deploy it instantly!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790" y="2515900"/>
            <a:ext cx="1398939" cy="11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 rotWithShape="1">
          <a:blip r:embed="rId4">
            <a:alphaModFix/>
          </a:blip>
          <a:srcRect b="0" l="-3290" r="3289" t="0"/>
          <a:stretch/>
        </p:blipFill>
        <p:spPr>
          <a:xfrm>
            <a:off x="1407025" y="2007050"/>
            <a:ext cx="2177075" cy="21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A Quick Tour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 rotWithShape="1">
          <a:blip r:embed="rId3">
            <a:alphaModFix/>
          </a:blip>
          <a:srcRect b="0" l="0" r="9966" t="0"/>
          <a:stretch/>
        </p:blipFill>
        <p:spPr>
          <a:xfrm>
            <a:off x="592975" y="2607275"/>
            <a:ext cx="7958051" cy="31974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37"/>
          <p:cNvSpPr txBox="1"/>
          <p:nvPr/>
        </p:nvSpPr>
        <p:spPr>
          <a:xfrm>
            <a:off x="697200" y="1559425"/>
            <a:ext cx="77496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created a Twilio Account and registered a Twilio Number.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37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Setting up Twilio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/>
        </p:nvSpPr>
        <p:spPr>
          <a:xfrm>
            <a:off x="697200" y="1823925"/>
            <a:ext cx="77496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configured our new number.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When it receives a call, it triggers a Webhook to our live Glitch App.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25" y="3692875"/>
            <a:ext cx="8073950" cy="17371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643337">
            <a:off x="6642783" y="2647002"/>
            <a:ext cx="1976262" cy="197626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Setting up Twilio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/>
          <p:nvPr/>
        </p:nvSpPr>
        <p:spPr>
          <a:xfrm>
            <a:off x="263700" y="3776300"/>
            <a:ext cx="8616600" cy="7335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mlhlocal.host/twilioquest-code</a:t>
            </a:r>
            <a:endParaRPr sz="2700">
              <a:solidFill>
                <a:srgbClr val="EAEAEA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697200" y="1826025"/>
            <a:ext cx="77496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Let’s take a look at our Glitch App and see how it works!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to this URL: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39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Our Glitch Application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/>
        </p:nvSpPr>
        <p:spPr>
          <a:xfrm>
            <a:off x="4243675" y="3763800"/>
            <a:ext cx="4819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 on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index.js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left panel.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75" y="1791975"/>
            <a:ext cx="3860600" cy="456252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p40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Our Glitch Application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76" y="1551600"/>
            <a:ext cx="7954649" cy="488594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41"/>
          <p:cNvSpPr/>
          <p:nvPr/>
        </p:nvSpPr>
        <p:spPr>
          <a:xfrm rot="5400000">
            <a:off x="4276500" y="344925"/>
            <a:ext cx="591000" cy="2149200"/>
          </a:xfrm>
          <a:prstGeom prst="homePlate">
            <a:avLst>
              <a:gd fmla="val 22102" name="adj"/>
            </a:avLst>
          </a:prstGeom>
          <a:solidFill>
            <a:srgbClr val="5EA5E5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 txBox="1"/>
          <p:nvPr/>
        </p:nvSpPr>
        <p:spPr>
          <a:xfrm>
            <a:off x="3538800" y="1115400"/>
            <a:ext cx="206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index.js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/>
        </p:nvSpPr>
        <p:spPr>
          <a:xfrm>
            <a:off x="426450" y="2999375"/>
            <a:ext cx="8291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1-3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allow your app to use your environment variables (listed in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.env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0" y="1595450"/>
            <a:ext cx="8766389" cy="1327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42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does it work?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426450" y="4947500"/>
            <a:ext cx="80487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5 and 7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import the necessary JavaScript packages.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Express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a web framework for Node.js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6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launches the app server with a call to </a:t>
            </a:r>
            <a:r>
              <a:rPr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express()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8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tells the app where to find static files. 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209" y="3551075"/>
            <a:ext cx="7311582" cy="1327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/>
        </p:nvSpPr>
        <p:spPr>
          <a:xfrm>
            <a:off x="430050" y="4481425"/>
            <a:ext cx="8283900" cy="19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31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starts to create a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when our app receives a text message (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/sms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requested from our Webhook).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Lines 35-42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creates a voice response which contains a music file and sends it the person who texted our Twilio number.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899" y="1562375"/>
            <a:ext cx="6780200" cy="26957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p43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does it work?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D857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161550" y="573035"/>
            <a:ext cx="8820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Using your Web Browser, 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this URL: 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877950" y="1859800"/>
            <a:ext cx="7388100" cy="893700"/>
          </a:xfrm>
          <a:prstGeom prst="rect">
            <a:avLst/>
          </a:prstGeom>
          <a:solidFill>
            <a:srgbClr val="ED857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http://mlhlocal.host/lhd-resources</a:t>
            </a:r>
            <a:endParaRPr sz="3000">
              <a:solidFill>
                <a:srgbClr val="FFD966"/>
              </a:solidFill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>
            <a:off x="0" y="3429000"/>
            <a:ext cx="8935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3" name="Google Shape;183;p26"/>
          <p:cNvSpPr txBox="1"/>
          <p:nvPr>
            <p:ph idx="2" type="title"/>
          </p:nvPr>
        </p:nvSpPr>
        <p:spPr>
          <a:xfrm>
            <a:off x="161550" y="3966203"/>
            <a:ext cx="8820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on the workshop you’re attending, and find: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161550" y="4795691"/>
            <a:ext cx="41472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Setup Instructions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Code Samples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demo project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4835250" y="4795691"/>
            <a:ext cx="41472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Workshop FAQ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Workshop Slides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Learning Resources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145375" y="171025"/>
            <a:ext cx="350700" cy="35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98425" y="119725"/>
            <a:ext cx="444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208500" y="3649825"/>
            <a:ext cx="350700" cy="35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61550" y="3598525"/>
            <a:ext cx="444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/>
        </p:nvSpPr>
        <p:spPr>
          <a:xfrm>
            <a:off x="679051" y="3185675"/>
            <a:ext cx="77859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 the top of the Glitch window, click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Show</a:t>
            </a:r>
            <a:r>
              <a:rPr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Check out the URL of the page that opens - it’s our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Webhook URL!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27" y="4442500"/>
            <a:ext cx="6444749" cy="176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75" y="1870500"/>
            <a:ext cx="7786053" cy="10453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" name="Google Shape;357;p44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Launching the Glitch App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/>
        </p:nvSpPr>
        <p:spPr>
          <a:xfrm>
            <a:off x="777450" y="1293300"/>
            <a:ext cx="75891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Over to you...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We’re going to show you how to get started with </a:t>
            </a:r>
            <a:r>
              <a:rPr b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TwilioQuest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325" y="331470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50" y="2613751"/>
            <a:ext cx="3216750" cy="32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7"/>
          <p:cNvSpPr txBox="1"/>
          <p:nvPr/>
        </p:nvSpPr>
        <p:spPr>
          <a:xfrm>
            <a:off x="107400" y="1688875"/>
            <a:ext cx="892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TwilioQuest is an interactive, self-paced game that teaches you how to use Twilio.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4278850" y="2517825"/>
            <a:ext cx="4509000" cy="3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We’re going to help you register and start using TwilioQuest, then leave you to start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fulfilling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Missions!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7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Registering for TwilioQuest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/>
        </p:nvSpPr>
        <p:spPr>
          <a:xfrm>
            <a:off x="449375" y="1979613"/>
            <a:ext cx="8243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to this URL and let’s begin!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8"/>
          <p:cNvSpPr/>
          <p:nvPr/>
        </p:nvSpPr>
        <p:spPr>
          <a:xfrm>
            <a:off x="952150" y="2643450"/>
            <a:ext cx="7340100" cy="7335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http://twilio.com/quest</a:t>
            </a:r>
            <a:endParaRPr sz="3000">
              <a:solidFill>
                <a:srgbClr val="EAEAEA"/>
              </a:solidFill>
            </a:endParaRPr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25" y="4700575"/>
            <a:ext cx="7105650" cy="762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48"/>
          <p:cNvSpPr txBox="1"/>
          <p:nvPr/>
        </p:nvSpPr>
        <p:spPr>
          <a:xfrm>
            <a:off x="566600" y="4007888"/>
            <a:ext cx="8243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Press 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Enter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on your keyboard.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48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TwilioQuest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/>
        </p:nvSpPr>
        <p:spPr>
          <a:xfrm>
            <a:off x="365800" y="1612250"/>
            <a:ext cx="85506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Sign Up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sign up for Twilio!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50" y="2322038"/>
            <a:ext cx="7829550" cy="24288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49"/>
          <p:cNvSpPr txBox="1"/>
          <p:nvPr/>
        </p:nvSpPr>
        <p:spPr>
          <a:xfrm>
            <a:off x="427225" y="5321500"/>
            <a:ext cx="85506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After signing up, you’ll be redirected back to TwilioQuest.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2" name="Google Shape;3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525" y="4060500"/>
            <a:ext cx="777000" cy="7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9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TwilioQuest: Log In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/>
        </p:nvSpPr>
        <p:spPr>
          <a:xfrm>
            <a:off x="3619475" y="2194300"/>
            <a:ext cx="5200500" cy="52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Tick ‘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Allow others to view your progress’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 a username and a display name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Pick or customize an avatar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MLH Localhost 2019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as your event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Commence!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50" y="1584700"/>
            <a:ext cx="2905269" cy="505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50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TwilioQuest: Log In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/>
        </p:nvSpPr>
        <p:spPr>
          <a:xfrm>
            <a:off x="222975" y="1773200"/>
            <a:ext cx="3710700" cy="4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your dashboard, you can choose missions and learn new Twilio Skills on the way.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Getting Started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Programmable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 SMS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missions will take you through what we’ve demoed already.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Let’s start gaining XP!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b="0" l="0" r="19935" t="0"/>
          <a:stretch/>
        </p:blipFill>
        <p:spPr>
          <a:xfrm>
            <a:off x="4287350" y="2069863"/>
            <a:ext cx="4625799" cy="3995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51"/>
          <p:cNvSpPr txBox="1"/>
          <p:nvPr>
            <p:ph type="title"/>
          </p:nvPr>
        </p:nvSpPr>
        <p:spPr>
          <a:xfrm>
            <a:off x="901950" y="742275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TwilioQuest: Your Dashboard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/>
        </p:nvSpPr>
        <p:spPr>
          <a:xfrm>
            <a:off x="1113850" y="1307150"/>
            <a:ext cx="68304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Your turn! You have _____ minutes to journey through your Quest!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/>
        </p:nvSpPr>
        <p:spPr>
          <a:xfrm>
            <a:off x="283350" y="1293300"/>
            <a:ext cx="85773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Let's Check out the Leaderboard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https://www.twilio.com/quest/leaderboard/mlh-localhost-2019</a:t>
            </a:r>
            <a:endParaRPr b="1" sz="20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/>
        </p:nvSpPr>
        <p:spPr>
          <a:xfrm>
            <a:off x="161550" y="1869800"/>
            <a:ext cx="88209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b="1" i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Mission</a:t>
            </a:r>
            <a:r>
              <a:rPr b="1" i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to Empower Hackers.</a:t>
            </a:r>
            <a:endParaRPr b="1" i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327825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65,000</a:t>
            </a:r>
            <a:r>
              <a:rPr b="1" lang="en" sz="36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36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HACKERS</a:t>
            </a:r>
            <a:endParaRPr sz="1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3293550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12,000</a:t>
            </a:r>
            <a:r>
              <a:rPr b="1" lang="en" sz="36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48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PROJECTS CREATED</a:t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6259275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3,000</a:t>
            </a:r>
            <a:r>
              <a:rPr b="1" lang="en" sz="36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48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SCHOOLS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548" y="442550"/>
            <a:ext cx="2556899" cy="107676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80850" y="5559000"/>
            <a:ext cx="8982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hope you learn something awesome today!</a:t>
            </a:r>
            <a:endParaRPr b="1" i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 more resources: http://mlh.io/</a:t>
            </a:r>
            <a:endParaRPr i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525" y="385783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/>
          <p:nvPr/>
        </p:nvSpPr>
        <p:spPr>
          <a:xfrm>
            <a:off x="978300" y="1293300"/>
            <a:ext cx="71874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was awesome! Let's celebrate!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150" y="440093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/>
        </p:nvSpPr>
        <p:spPr>
          <a:xfrm>
            <a:off x="161550" y="19301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recap quickly...</a:t>
            </a:r>
            <a:endParaRPr b="1" i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8" name="Google Shape;438;p57"/>
          <p:cNvGrpSpPr/>
          <p:nvPr/>
        </p:nvGrpSpPr>
        <p:grpSpPr>
          <a:xfrm>
            <a:off x="506625" y="3053150"/>
            <a:ext cx="7907550" cy="752400"/>
            <a:chOff x="876675" y="2074250"/>
            <a:chExt cx="7907550" cy="752400"/>
          </a:xfrm>
        </p:grpSpPr>
        <p:sp>
          <p:nvSpPr>
            <p:cNvPr id="439" name="Google Shape;439;p57"/>
            <p:cNvSpPr/>
            <p:nvPr/>
          </p:nvSpPr>
          <p:spPr>
            <a:xfrm>
              <a:off x="876675" y="221100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440" name="Google Shape;440;p57"/>
            <p:cNvSpPr txBox="1"/>
            <p:nvPr/>
          </p:nvSpPr>
          <p:spPr>
            <a:xfrm>
              <a:off x="1714725" y="2074250"/>
              <a:ext cx="70695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Twilio is a PaaS platform which allows you add communication functionality to your projects.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1" name="Google Shape;441;p57"/>
          <p:cNvGrpSpPr/>
          <p:nvPr/>
        </p:nvGrpSpPr>
        <p:grpSpPr>
          <a:xfrm>
            <a:off x="506625" y="4179575"/>
            <a:ext cx="8075850" cy="752400"/>
            <a:chOff x="876675" y="3397975"/>
            <a:chExt cx="8075850" cy="752400"/>
          </a:xfrm>
        </p:grpSpPr>
        <p:sp>
          <p:nvSpPr>
            <p:cNvPr id="442" name="Google Shape;442;p57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443" name="Google Shape;443;p57"/>
            <p:cNvSpPr txBox="1"/>
            <p:nvPr/>
          </p:nvSpPr>
          <p:spPr>
            <a:xfrm>
              <a:off x="1714725" y="3397975"/>
              <a:ext cx="72378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You can set up automatic responses to SMS and calls by writing </a:t>
              </a:r>
              <a:r>
                <a:rPr b="1" lang="en" sz="2400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</a:rPr>
                <a:t>TwiML</a:t>
              </a:r>
              <a:r>
                <a:rPr b="1"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code.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4" name="Google Shape;444;p57"/>
          <p:cNvGrpSpPr/>
          <p:nvPr/>
        </p:nvGrpSpPr>
        <p:grpSpPr>
          <a:xfrm>
            <a:off x="506625" y="5306000"/>
            <a:ext cx="8283150" cy="752400"/>
            <a:chOff x="876675" y="4683200"/>
            <a:chExt cx="8283150" cy="752400"/>
          </a:xfrm>
        </p:grpSpPr>
        <p:sp>
          <p:nvSpPr>
            <p:cNvPr id="445" name="Google Shape;445;p57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446" name="Google Shape;446;p57"/>
            <p:cNvSpPr txBox="1"/>
            <p:nvPr/>
          </p:nvSpPr>
          <p:spPr>
            <a:xfrm>
              <a:off x="1714725" y="4683200"/>
              <a:ext cx="74451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You can learn more about Twilio by playing </a:t>
              </a:r>
              <a:r>
                <a:rPr b="1" lang="en" sz="2400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</a:rPr>
                <a:t>TwilioQuest!</a:t>
              </a:r>
              <a:endParaRPr b="1" sz="24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7" name="Google Shape;447;p57"/>
          <p:cNvSpPr/>
          <p:nvPr/>
        </p:nvSpPr>
        <p:spPr>
          <a:xfrm>
            <a:off x="2728645" y="1008950"/>
            <a:ext cx="3686700" cy="838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8" name="Google Shape;4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175" y="969502"/>
            <a:ext cx="1988350" cy="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/>
          <p:nvPr/>
        </p:nvSpPr>
        <p:spPr>
          <a:xfrm>
            <a:off x="941700" y="4309575"/>
            <a:ext cx="7388100" cy="8937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http://mlhlocal.host/quiz</a:t>
            </a:r>
            <a:endParaRPr sz="3000">
              <a:solidFill>
                <a:srgbClr val="FFD966"/>
              </a:solidFill>
            </a:endParaRPr>
          </a:p>
        </p:txBody>
      </p:sp>
      <p:sp>
        <p:nvSpPr>
          <p:cNvPr id="454" name="Google Shape;454;p58"/>
          <p:cNvSpPr txBox="1"/>
          <p:nvPr/>
        </p:nvSpPr>
        <p:spPr>
          <a:xfrm>
            <a:off x="758550" y="2735275"/>
            <a:ext cx="76269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created a fun quiz to test your knowledge and see what you learned from this workshop.  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58"/>
          <p:cNvSpPr txBox="1"/>
          <p:nvPr/>
        </p:nvSpPr>
        <p:spPr>
          <a:xfrm>
            <a:off x="0" y="1654700"/>
            <a:ext cx="9144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did you learn today?</a:t>
            </a:r>
            <a:endParaRPr b="1"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59"/>
          <p:cNvGrpSpPr/>
          <p:nvPr/>
        </p:nvGrpSpPr>
        <p:grpSpPr>
          <a:xfrm>
            <a:off x="430425" y="3053150"/>
            <a:ext cx="8234850" cy="752400"/>
            <a:chOff x="876675" y="2074250"/>
            <a:chExt cx="8234850" cy="752400"/>
          </a:xfrm>
        </p:grpSpPr>
        <p:sp>
          <p:nvSpPr>
            <p:cNvPr id="461" name="Google Shape;461;p59"/>
            <p:cNvSpPr/>
            <p:nvPr/>
          </p:nvSpPr>
          <p:spPr>
            <a:xfrm>
              <a:off x="876675" y="221100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462" name="Google Shape;462;p59"/>
            <p:cNvSpPr txBox="1"/>
            <p:nvPr/>
          </p:nvSpPr>
          <p:spPr>
            <a:xfrm>
              <a:off x="1714725" y="2074250"/>
              <a:ext cx="73968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Think about what kind of applications you could build to make use of your new Twilio knowledge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3" name="Google Shape;463;p59"/>
          <p:cNvGrpSpPr/>
          <p:nvPr/>
        </p:nvGrpSpPr>
        <p:grpSpPr>
          <a:xfrm>
            <a:off x="430425" y="4179575"/>
            <a:ext cx="8075850" cy="752400"/>
            <a:chOff x="876675" y="3397975"/>
            <a:chExt cx="8075850" cy="752400"/>
          </a:xfrm>
        </p:grpSpPr>
        <p:sp>
          <p:nvSpPr>
            <p:cNvPr id="464" name="Google Shape;464;p59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465" name="Google Shape;465;p59"/>
            <p:cNvSpPr txBox="1"/>
            <p:nvPr/>
          </p:nvSpPr>
          <p:spPr>
            <a:xfrm>
              <a:off x="1714725" y="3397975"/>
              <a:ext cx="72378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Host the MLH Memes: Build Your Own Twilio App module: mlhlocal.host/apply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6" name="Google Shape;466;p59"/>
          <p:cNvGrpSpPr/>
          <p:nvPr/>
        </p:nvGrpSpPr>
        <p:grpSpPr>
          <a:xfrm>
            <a:off x="430425" y="5306000"/>
            <a:ext cx="8493450" cy="752400"/>
            <a:chOff x="876675" y="4683200"/>
            <a:chExt cx="8493450" cy="752400"/>
          </a:xfrm>
        </p:grpSpPr>
        <p:sp>
          <p:nvSpPr>
            <p:cNvPr id="467" name="Google Shape;467;p59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468" name="Google Shape;468;p59"/>
            <p:cNvSpPr txBox="1"/>
            <p:nvPr/>
          </p:nvSpPr>
          <p:spPr>
            <a:xfrm>
              <a:off x="1714725" y="4683200"/>
              <a:ext cx="76554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 the additional practice problems.</a:t>
              </a:r>
              <a:b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i="1"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problems &amp; way more are in your email!</a:t>
              </a:r>
              <a:endParaRPr b="1" i="1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69" name="Google Shape;469;p59"/>
          <p:cNvSpPr txBox="1"/>
          <p:nvPr/>
        </p:nvSpPr>
        <p:spPr>
          <a:xfrm>
            <a:off x="161550" y="19301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Where to go from here...</a:t>
            </a:r>
            <a:endParaRPr b="1" i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2728645" y="1008950"/>
            <a:ext cx="3686700" cy="838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1" name="Google Shape;4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175" y="969502"/>
            <a:ext cx="1988350" cy="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/>
        </p:nvSpPr>
        <p:spPr>
          <a:xfrm>
            <a:off x="3230250" y="2534200"/>
            <a:ext cx="5445300" cy="3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Check your email for access to:</a:t>
            </a:r>
            <a:endParaRPr b="1" sz="2200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workshop slides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Practice problems to keep learning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Deeper dives into key topics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Instructions to join the community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More opportunities from MLH!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60"/>
          <p:cNvSpPr txBox="1"/>
          <p:nvPr/>
        </p:nvSpPr>
        <p:spPr>
          <a:xfrm>
            <a:off x="576450" y="1246525"/>
            <a:ext cx="7991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Learning shouldn't stop when the workshop ends...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8" name="Google Shape;4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5" y="3084447"/>
            <a:ext cx="2567475" cy="25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1"/>
          <p:cNvSpPr txBox="1"/>
          <p:nvPr/>
        </p:nvSpPr>
        <p:spPr>
          <a:xfrm>
            <a:off x="8354450" y="6524500"/>
            <a:ext cx="675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v.0.0.1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161550" y="861525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will you </a:t>
            </a:r>
            <a:r>
              <a:rPr b="1" lang="en" sz="3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learn</a:t>
            </a: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today?</a:t>
            </a:r>
            <a:endParaRPr b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1118475" y="224697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1118475" y="3532202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1118475" y="481742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1956525" y="2110225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The basics of configuring a Twilio phone number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1956525" y="3433952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to set up automatic SMS and call responses with TwiML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1956525" y="4719175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Getting started with TwilioQuest to learn even more!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25" y="220570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901950" y="1260250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Who has heard of Twilio?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775" y="1647425"/>
            <a:ext cx="5128451" cy="51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/>
        </p:nvSpPr>
        <p:spPr>
          <a:xfrm>
            <a:off x="1031850" y="1884850"/>
            <a:ext cx="7080300" cy="42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t’s a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cloud communication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Platform as a Service (PaaS).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Twilio can automate sending and receiving: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SMS (texts)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Phone calls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Video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… And more!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>
            <p:ph type="title"/>
          </p:nvPr>
        </p:nvSpPr>
        <p:spPr>
          <a:xfrm>
            <a:off x="901950" y="1260250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does Twilio do?</a:t>
            </a:r>
            <a:endParaRPr sz="3000">
              <a:solidFill>
                <a:schemeClr val="dk1"/>
              </a:solidFill>
            </a:endParaRPr>
          </a:p>
        </p:txBody>
      </p:sp>
      <p:grpSp>
        <p:nvGrpSpPr>
          <p:cNvPr id="228" name="Google Shape;228;p31"/>
          <p:cNvGrpSpPr/>
          <p:nvPr/>
        </p:nvGrpSpPr>
        <p:grpSpPr>
          <a:xfrm>
            <a:off x="376990" y="5363230"/>
            <a:ext cx="8390032" cy="1152191"/>
            <a:chOff x="305989" y="3671075"/>
            <a:chExt cx="4195226" cy="1035678"/>
          </a:xfrm>
        </p:grpSpPr>
        <p:grpSp>
          <p:nvGrpSpPr>
            <p:cNvPr id="229" name="Google Shape;229;p31"/>
            <p:cNvGrpSpPr/>
            <p:nvPr/>
          </p:nvGrpSpPr>
          <p:grpSpPr>
            <a:xfrm>
              <a:off x="306007" y="3926330"/>
              <a:ext cx="4195208" cy="780423"/>
              <a:chOff x="333405" y="304730"/>
              <a:chExt cx="5525100" cy="780423"/>
            </a:xfrm>
          </p:grpSpPr>
          <p:sp>
            <p:nvSpPr>
              <p:cNvPr id="230" name="Google Shape;230;p31"/>
              <p:cNvSpPr/>
              <p:nvPr/>
            </p:nvSpPr>
            <p:spPr>
              <a:xfrm>
                <a:off x="333405" y="304730"/>
                <a:ext cx="5525100" cy="780300"/>
              </a:xfrm>
              <a:prstGeom prst="rect">
                <a:avLst/>
              </a:prstGeom>
              <a:solidFill>
                <a:srgbClr val="5EA5E5"/>
              </a:solidFill>
              <a:ln cap="flat" cmpd="sng" w="25400">
                <a:solidFill>
                  <a:srgbClr val="35353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5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1" name="Google Shape;231;p31"/>
              <p:cNvSpPr txBox="1"/>
              <p:nvPr/>
            </p:nvSpPr>
            <p:spPr>
              <a:xfrm>
                <a:off x="413367" y="386753"/>
                <a:ext cx="53670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0800" lIns="50800" spcFirstLastPara="1" rIns="50800" wrap="square" tIns="50800">
                <a:no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Platform as a Service (PaaS)</a:t>
                </a:r>
                <a:r>
                  <a:rPr b="1" lang="en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 platform for developers to build internet applications without having to build and maintain the underlying infrastructure (e.g. servers) themselves.</a:t>
                </a: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32" name="Google Shape;232;p31"/>
            <p:cNvSpPr/>
            <p:nvPr/>
          </p:nvSpPr>
          <p:spPr>
            <a:xfrm>
              <a:off x="305989" y="3671075"/>
              <a:ext cx="4195200" cy="3021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b="1" i="0" u="none" cap="none" strike="noStrik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350925" y="2460825"/>
            <a:ext cx="86247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Send this number an SMS message - it doesn’t matter what the message text is.</a:t>
            </a:r>
            <a:endParaRPr sz="1800"/>
          </a:p>
        </p:txBody>
      </p:sp>
      <p:sp>
        <p:nvSpPr>
          <p:cNvPr id="238" name="Google Shape;238;p32"/>
          <p:cNvSpPr/>
          <p:nvPr/>
        </p:nvSpPr>
        <p:spPr>
          <a:xfrm>
            <a:off x="1617225" y="3471500"/>
            <a:ext cx="6092100" cy="7335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 +1 (626) 727 8314</a:t>
            </a:r>
            <a:endParaRPr sz="3000">
              <a:solidFill>
                <a:srgbClr val="EAEAEA"/>
              </a:solidFill>
            </a:endParaRPr>
          </a:p>
        </p:txBody>
      </p:sp>
      <p:sp>
        <p:nvSpPr>
          <p:cNvPr id="239" name="Google Shape;239;p32"/>
          <p:cNvSpPr txBox="1"/>
          <p:nvPr>
            <p:ph type="title"/>
          </p:nvPr>
        </p:nvSpPr>
        <p:spPr>
          <a:xfrm>
            <a:off x="901950" y="1260250"/>
            <a:ext cx="7340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Let’s See it in Action!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/>
        </p:nvSpPr>
        <p:spPr>
          <a:xfrm>
            <a:off x="1113850" y="1307150"/>
            <a:ext cx="68304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How's THAT for a RickRoll?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Let’s see what’s happening behind the scenes.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